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5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文章主要讲述吉米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布朗担心食物不足的问题。爸爸给他讲述了袁隆平的故事。吉米想他长大后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也做一些事情来帮助养活这个星球上的人们。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35" y="1052736"/>
            <a:ext cx="10634943" cy="112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或填入括号内所给单词的正确形式。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happens if there is not enough food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Jimmy Brown is only in Grade 3,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already he worries about this problem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492896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needs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924944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1.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考查动词。句意：每个人都需要吃饭。</a:t>
            </a:r>
            <a:r>
              <a:rPr lang="en-US" altLang="zh-CN" sz="2400" dirty="0">
                <a:cs typeface="Times New Roman" panose="02020603050405020304" pitchFamily="18" charset="0"/>
              </a:rPr>
              <a:t>need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需要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动词。根据下句中的</a:t>
            </a:r>
            <a:r>
              <a:rPr lang="en-US" altLang="zh-CN" sz="2400" dirty="0">
                <a:cs typeface="Times New Roman" panose="02020603050405020304" pitchFamily="18" charset="0"/>
              </a:rPr>
              <a:t>happens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发生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该句为一般现在时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主语是</a:t>
            </a:r>
            <a:r>
              <a:rPr lang="en-US" altLang="zh-CN" sz="2400" dirty="0">
                <a:cs typeface="Times New Roman" panose="02020603050405020304" pitchFamily="18" charset="0"/>
              </a:rPr>
              <a:t>Everyone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每个人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为单数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所以动词用第三人称单数形式。故填</a:t>
            </a:r>
            <a:r>
              <a:rPr lang="en-US" altLang="zh-CN" sz="2400" dirty="0">
                <a:cs typeface="Times New Roman" panose="02020603050405020304" pitchFamily="18" charset="0"/>
              </a:rPr>
              <a:t>needs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26854" y="2492896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but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5487" y="4572075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2.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考查连词。句意：吉米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sz="2400" dirty="0">
                <a:cs typeface="Times New Roman" panose="02020603050405020304" pitchFamily="18" charset="0"/>
              </a:rPr>
              <a:t>布朗才三年级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但他已经开始担心这个问题了。根据句意可知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前后句是转折关系</a:t>
            </a:r>
            <a:r>
              <a:rPr lang="en-US" altLang="zh-CN" sz="2400" dirty="0">
                <a:cs typeface="Times New Roman" panose="02020603050405020304" pitchFamily="18" charset="0"/>
              </a:rPr>
              <a:t>,but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但是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符合题意。故填</a:t>
            </a:r>
            <a:r>
              <a:rPr lang="en-US" altLang="zh-CN" sz="2400" dirty="0">
                <a:cs typeface="Times New Roman" panose="02020603050405020304" pitchFamily="18" charset="0"/>
              </a:rPr>
              <a:t>but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Jimmy’s dad told him about a great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 named Yuan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Longping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392212"/>
            <a:ext cx="1228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Chinese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1844824"/>
            <a:ext cx="11481215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考查形容词。句意：吉米的爸爸告诉他一位名叫袁隆平的伟大的中国科学家。</a:t>
            </a:r>
            <a:r>
              <a:rPr lang="en-US" altLang="zh-CN" sz="2400" dirty="0">
                <a:cs typeface="Times New Roman" panose="02020603050405020304" pitchFamily="18" charset="0"/>
              </a:rPr>
              <a:t>China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中国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名词。根据空后的名词</a:t>
            </a:r>
            <a:r>
              <a:rPr lang="en-US" altLang="zh-CN" sz="2400" dirty="0">
                <a:cs typeface="Times New Roman" panose="02020603050405020304" pitchFamily="18" charset="0"/>
              </a:rPr>
              <a:t>scientist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科学家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此处应填形容词</a:t>
            </a:r>
            <a:r>
              <a:rPr lang="en-US" altLang="zh-CN" sz="2400" dirty="0">
                <a:cs typeface="Times New Roman" panose="02020603050405020304" pitchFamily="18" charset="0"/>
              </a:rPr>
              <a:t>,Chinese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中国的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符合题意。故填</a:t>
            </a:r>
            <a:r>
              <a:rPr lang="en-US" altLang="zh-CN" sz="2400" dirty="0">
                <a:cs typeface="Times New Roman" panose="02020603050405020304" pitchFamily="18" charset="0"/>
              </a:rPr>
              <a:t>Chinese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Yuan thought about this problem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ago,” said Jimmy’s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he dedicated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奉献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life to finding a solution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解决办法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420888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years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948751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4.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考查名词。句意：袁先生很多年前就想过这个问题。</a:t>
            </a:r>
            <a:r>
              <a:rPr lang="en-US" altLang="zh-CN" sz="2400" dirty="0">
                <a:cs typeface="Times New Roman" panose="02020603050405020304" pitchFamily="18" charset="0"/>
              </a:rPr>
              <a:t>year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年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可数名词单数。根据空前的</a:t>
            </a:r>
            <a:r>
              <a:rPr lang="en-US" altLang="zh-CN" sz="2400" dirty="0">
                <a:cs typeface="Times New Roman" panose="02020603050405020304" pitchFamily="18" charset="0"/>
              </a:rPr>
              <a:t>many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许多的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此处填名词复数形式。故填</a:t>
            </a:r>
            <a:r>
              <a:rPr lang="en-US" altLang="zh-CN" sz="2400" dirty="0">
                <a:cs typeface="Times New Roman" panose="02020603050405020304" pitchFamily="18" charset="0"/>
              </a:rPr>
              <a:t>years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28936" y="2426828"/>
            <a:ext cx="1082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help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4064667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5.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考查不定式。句意：他想帮忙。</a:t>
            </a:r>
            <a:r>
              <a:rPr lang="en-US" altLang="zh-CN" sz="2400" dirty="0">
                <a:cs typeface="Times New Roman" panose="02020603050405020304" pitchFamily="18" charset="0"/>
              </a:rPr>
              <a:t>help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帮忙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动词。</a:t>
            </a:r>
            <a:r>
              <a:rPr lang="en-US" altLang="zh-CN" sz="2400" dirty="0">
                <a:cs typeface="Times New Roman" panose="02020603050405020304" pitchFamily="18" charset="0"/>
              </a:rPr>
              <a:t>want to do </a:t>
            </a:r>
            <a:r>
              <a:rPr lang="en-US" altLang="zh-CN" sz="2400" dirty="0" err="1">
                <a:cs typeface="Times New Roman" panose="02020603050405020304" pitchFamily="18" charset="0"/>
              </a:rPr>
              <a:t>sth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想要做某事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固定短语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所以应填不定式</a:t>
            </a:r>
            <a:r>
              <a:rPr lang="en-US" altLang="zh-CN" sz="2400" dirty="0">
                <a:cs typeface="Times New Roman" panose="02020603050405020304" pitchFamily="18" charset="0"/>
              </a:rPr>
              <a:t>to help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to help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61243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Yuan found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 to get rice plants to grow lots and lots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with a “hybrid” rice plant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杂交水稻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China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 with this special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6654" y="2141909"/>
            <a:ext cx="338554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664680"/>
            <a:ext cx="11481215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6.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考查冠词。句意：袁先生找到了一种让水稻种出大量稻米的方法。根据句意可知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此处表示泛指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且</a:t>
            </a:r>
            <a:r>
              <a:rPr lang="en-US" altLang="zh-CN" sz="2400" dirty="0">
                <a:cs typeface="Times New Roman" panose="02020603050405020304" pitchFamily="18" charset="0"/>
              </a:rPr>
              <a:t>way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方法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是以辅音音素开头的单词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所以应填不定冠词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82838" y="2153544"/>
            <a:ext cx="867545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came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0854" y="4077072"/>
            <a:ext cx="11485848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7.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考查动词。句意：他想出了一种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杂交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水稻。</a:t>
            </a:r>
            <a:r>
              <a:rPr lang="en-US" altLang="zh-CN" sz="2400" dirty="0">
                <a:cs typeface="Times New Roman" panose="02020603050405020304" pitchFamily="18" charset="0"/>
              </a:rPr>
              <a:t>come up with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想出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固定短语。根据上句中的</a:t>
            </a:r>
            <a:r>
              <a:rPr lang="en-US" altLang="zh-CN" sz="2400" dirty="0">
                <a:cs typeface="Times New Roman" panose="02020603050405020304" pitchFamily="18" charset="0"/>
              </a:rPr>
              <a:t>found“</a:t>
            </a:r>
            <a:r>
              <a:rPr lang="zh-CN" altLang="zh-CN" sz="2400" dirty="0">
                <a:cs typeface="Times New Roman" panose="02020603050405020304" pitchFamily="18" charset="0"/>
              </a:rPr>
              <a:t>找到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该句为一般过去时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所以动词用过去式</a:t>
            </a:r>
            <a:r>
              <a:rPr lang="en-US" altLang="zh-CN" sz="2400" dirty="0">
                <a:cs typeface="Times New Roman" panose="02020603050405020304" pitchFamily="18" charset="0"/>
              </a:rPr>
              <a:t>came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came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727054" y="2231079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feed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65487" y="5490438"/>
            <a:ext cx="11481215" cy="100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8.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考查动词。句意：现在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中国可以用这种特殊的大米养活很多人。</a:t>
            </a:r>
            <a:r>
              <a:rPr lang="en-US" altLang="zh-CN" sz="2400" dirty="0">
                <a:cs typeface="Times New Roman" panose="02020603050405020304" pitchFamily="18" charset="0"/>
              </a:rPr>
              <a:t>fee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sz="2400" dirty="0">
                <a:cs typeface="Times New Roman" panose="02020603050405020304" pitchFamily="18" charset="0"/>
              </a:rPr>
              <a:t>喂养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动词。情态动词</a:t>
            </a:r>
            <a:r>
              <a:rPr lang="en-US" altLang="zh-CN" sz="2400" dirty="0">
                <a:cs typeface="Times New Roman" panose="02020603050405020304" pitchFamily="18" charset="0"/>
              </a:rPr>
              <a:t>can</a:t>
            </a:r>
            <a:r>
              <a:rPr lang="zh-CN" altLang="zh-CN" sz="2400" dirty="0">
                <a:cs typeface="Times New Roman" panose="02020603050405020304" pitchFamily="18" charset="0"/>
              </a:rPr>
              <a:t>后用动词原形。故填</a:t>
            </a:r>
            <a:r>
              <a:rPr lang="en-US" altLang="zh-CN" sz="2400" dirty="0">
                <a:cs typeface="Times New Roman" panose="02020603050405020304" pitchFamily="18" charset="0"/>
              </a:rPr>
              <a:t>feed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1" grpId="0"/>
      <p:bldP spid="13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“So, if you really would like to do something, you can just be like Mr Yuan,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is also a scientist,” said Jimmy’s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953044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farmer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402782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考查名词。句意：所以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如果你真的想做点什么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你可以像袁先生一样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一个农民也是科学家。</a:t>
            </a:r>
            <a:r>
              <a:rPr lang="en-US" altLang="zh-CN" sz="2400" dirty="0">
                <a:cs typeface="Times New Roman" panose="02020603050405020304" pitchFamily="18" charset="0"/>
              </a:rPr>
              <a:t>farm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农场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名词。根据句意可知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是指农民</a:t>
            </a:r>
            <a:r>
              <a:rPr lang="en-US" altLang="zh-CN" sz="2400" dirty="0">
                <a:cs typeface="Times New Roman" panose="02020603050405020304" pitchFamily="18" charset="0"/>
              </a:rPr>
              <a:t>,farmer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农民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可数名词单数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结合空前的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此处填名词单数形式。故填</a:t>
            </a:r>
            <a:r>
              <a:rPr lang="en-US" altLang="zh-CN" sz="2400" dirty="0">
                <a:cs typeface="Times New Roman" panose="02020603050405020304" pitchFamily="18" charset="0"/>
              </a:rPr>
              <a:t>farmer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29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Jimmy smiled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grows up, he will do something to help feed the people on this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4646" y="1898726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happily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417536"/>
            <a:ext cx="11481215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考查副词。句意：吉米开心地笑了。</a:t>
            </a:r>
            <a:r>
              <a:rPr lang="en-US" altLang="zh-CN" sz="2400" dirty="0">
                <a:cs typeface="Times New Roman" panose="02020603050405020304" pitchFamily="18" charset="0"/>
              </a:rPr>
              <a:t>happy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开心的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形容词。空格处在句中修饰动词</a:t>
            </a:r>
            <a:r>
              <a:rPr lang="en-US" altLang="zh-CN" sz="2400" dirty="0">
                <a:cs typeface="Times New Roman" panose="02020603050405020304" pitchFamily="18" charset="0"/>
              </a:rPr>
              <a:t>smiled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微笑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所以应填副词</a:t>
            </a:r>
            <a:r>
              <a:rPr lang="en-US" altLang="zh-CN" sz="2400" dirty="0">
                <a:cs typeface="Times New Roman" panose="02020603050405020304" pitchFamily="18" charset="0"/>
              </a:rPr>
              <a:t>,happily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开心地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符合题意。</a:t>
            </a:r>
            <a:r>
              <a:rPr lang="zh-CN" altLang="zh-CN" sz="2400" spc="-100" dirty="0">
                <a:cs typeface="Times New Roman" panose="02020603050405020304" pitchFamily="18" charset="0"/>
              </a:rPr>
              <a:t>故填</a:t>
            </a:r>
            <a:r>
              <a:rPr lang="en-US" altLang="zh-CN" sz="2400" spc="-100" dirty="0">
                <a:cs typeface="Times New Roman" panose="02020603050405020304" pitchFamily="18" charset="0"/>
              </a:rPr>
              <a:t>happily</a:t>
            </a:r>
            <a:r>
              <a:rPr lang="zh-CN" altLang="zh-CN" sz="2400" spc="-100" dirty="0">
                <a:cs typeface="Times New Roman" panose="02020603050405020304" pitchFamily="18" charset="0"/>
              </a:rPr>
              <a:t>。</a:t>
            </a:r>
            <a:endParaRPr lang="zh-CN" altLang="zh-CN" sz="9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673</Words>
  <Application>Microsoft Office PowerPoint</Application>
  <PresentationFormat>自定义</PresentationFormat>
  <Paragraphs>36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478</cp:revision>
  <dcterms:created xsi:type="dcterms:W3CDTF">2020-11-06T05:24:00Z</dcterms:created>
  <dcterms:modified xsi:type="dcterms:W3CDTF">2025-09-17T15:34:49Z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